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notesMasterIdLst>
    <p:notesMasterId r:id="rId31"/>
  </p:notesMasterIdLst>
  <p:sldIdLst>
    <p:sldId id="256" r:id="rId2"/>
    <p:sldId id="257" r:id="rId3"/>
    <p:sldId id="259" r:id="rId4"/>
    <p:sldId id="334" r:id="rId5"/>
    <p:sldId id="325" r:id="rId6"/>
    <p:sldId id="326" r:id="rId7"/>
    <p:sldId id="308" r:id="rId8"/>
    <p:sldId id="327" r:id="rId9"/>
    <p:sldId id="337" r:id="rId10"/>
    <p:sldId id="338" r:id="rId11"/>
    <p:sldId id="339" r:id="rId12"/>
    <p:sldId id="306" r:id="rId13"/>
    <p:sldId id="328" r:id="rId14"/>
    <p:sldId id="269" r:id="rId15"/>
    <p:sldId id="329" r:id="rId16"/>
    <p:sldId id="311" r:id="rId17"/>
    <p:sldId id="331" r:id="rId18"/>
    <p:sldId id="340" r:id="rId19"/>
    <p:sldId id="336" r:id="rId20"/>
    <p:sldId id="276" r:id="rId21"/>
    <p:sldId id="332" r:id="rId22"/>
    <p:sldId id="312" r:id="rId23"/>
    <p:sldId id="333" r:id="rId24"/>
    <p:sldId id="335" r:id="rId25"/>
    <p:sldId id="315" r:id="rId26"/>
    <p:sldId id="316" r:id="rId27"/>
    <p:sldId id="272" r:id="rId28"/>
    <p:sldId id="323" r:id="rId29"/>
    <p:sldId id="304" r:id="rId30"/>
  </p:sldIdLst>
  <p:sldSz cx="9144000" cy="6858000" type="screen4x3"/>
  <p:notesSz cx="6797675" cy="9929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96" autoAdjust="0"/>
    <p:restoredTop sz="91484" autoAdjust="0"/>
  </p:normalViewPr>
  <p:slideViewPr>
    <p:cSldViewPr>
      <p:cViewPr varScale="1">
        <p:scale>
          <a:sx n="106" d="100"/>
          <a:sy n="106" d="100"/>
        </p:scale>
        <p:origin x="1932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821A1E-B08D-44B7-B9F0-D022741A92FA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6661"/>
            <a:ext cx="5438140" cy="44684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1599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1599"/>
            <a:ext cx="2945659" cy="496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BC892C-64F4-4928-AAD0-348E18417C6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9498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BC892C-64F4-4928-AAD0-348E18417C6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624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4311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6553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8230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353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000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5486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80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0063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8863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5273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050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538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400506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b="1" dirty="0" smtClean="0">
                <a:solidFill>
                  <a:srgbClr val="FF0000"/>
                </a:solidFill>
              </a:rPr>
              <a:t>Отчёт о деятельности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Совета депутатов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третьего созыва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Катав-Ивановского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 городского поселения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за 2019 год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Picture 6" descr="Герб_катав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06" y="142852"/>
            <a:ext cx="1512168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16225501"/>
              </p:ext>
            </p:extLst>
          </p:nvPr>
        </p:nvGraphicFramePr>
        <p:xfrm>
          <a:off x="70993" y="188640"/>
          <a:ext cx="9073007" cy="655272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75488"/>
                <a:gridCol w="3046232"/>
                <a:gridCol w="4951287"/>
              </a:tblGrid>
              <a:tr h="10894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Бисярин</a:t>
                      </a:r>
                      <a:r>
                        <a:rPr lang="ru-RU" sz="1200" dirty="0">
                          <a:effectLst/>
                        </a:rPr>
                        <a:t> Александр Николаевич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Прокладка водопровода к дому № 23 по ул. Ст. Разина. В 2019 году был объявлен аукцион 2 раза, заявок не поступало.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08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Киселева Елена Константиновна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Установлен  детский </a:t>
                      </a:r>
                      <a:r>
                        <a:rPr lang="ru-RU" sz="1200" dirty="0" smtClean="0">
                          <a:effectLst/>
                        </a:rPr>
                        <a:t>городок, </a:t>
                      </a:r>
                      <a:r>
                        <a:rPr lang="ru-RU" sz="1200" dirty="0">
                          <a:effectLst/>
                        </a:rPr>
                        <a:t>ул. Пугачёвская, д.72-74.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894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Еремин Валерий Александрович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 Заменена водоразборная колонка, ул. Уральская, д.7;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 Выполнена отсыпка участка дороги пер.Борцов.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208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Иванов Максим Владимирович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 Асфальтирование дворовых проездов по ул. Гагарина 1,3,5 и ул. Майская площадь 93,95,97.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9322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Федосеева Галина Филипповна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Прокладка водопровода по ул. Репина, д. 8 и  установка двух  колонок;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Установлены светильники: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</a:t>
                      </a:r>
                      <a:r>
                        <a:rPr lang="ru-RU" sz="1200" dirty="0" err="1">
                          <a:effectLst/>
                        </a:rPr>
                        <a:t>ул.Загородная</a:t>
                      </a:r>
                      <a:r>
                        <a:rPr lang="ru-RU" sz="1200" dirty="0">
                          <a:effectLst/>
                        </a:rPr>
                        <a:t> от 25-37 дома – 4 </a:t>
                      </a:r>
                      <a:r>
                        <a:rPr lang="ru-RU" sz="1200" dirty="0" err="1">
                          <a:effectLst/>
                        </a:rPr>
                        <a:t>шт</a:t>
                      </a:r>
                      <a:r>
                        <a:rPr lang="ru-RU" sz="1200" dirty="0">
                          <a:effectLst/>
                        </a:rPr>
                        <a:t>;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</a:t>
                      </a:r>
                      <a:r>
                        <a:rPr lang="ru-RU" sz="1200" dirty="0" err="1">
                          <a:effectLst/>
                        </a:rPr>
                        <a:t>ул.Учительская</a:t>
                      </a:r>
                      <a:r>
                        <a:rPr lang="ru-RU" sz="1200" dirty="0">
                          <a:effectLst/>
                        </a:rPr>
                        <a:t> №2,№6-2шт;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</a:t>
                      </a:r>
                      <a:r>
                        <a:rPr lang="ru-RU" sz="1200" dirty="0" err="1">
                          <a:effectLst/>
                        </a:rPr>
                        <a:t>ул.Репина</a:t>
                      </a:r>
                      <a:r>
                        <a:rPr lang="ru-RU" sz="1200" dirty="0">
                          <a:effectLst/>
                        </a:rPr>
                        <a:t> №4,№8 – 2 шт.;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-Подсыпка ул. Загородная (произведена только в начале улицы).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528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0746689"/>
              </p:ext>
            </p:extLst>
          </p:nvPr>
        </p:nvGraphicFramePr>
        <p:xfrm>
          <a:off x="251520" y="188641"/>
          <a:ext cx="8496943" cy="561584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7202"/>
                <a:gridCol w="2852822"/>
                <a:gridCol w="4636919"/>
              </a:tblGrid>
              <a:tr h="12936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11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Шерстобитова</a:t>
                      </a:r>
                      <a:r>
                        <a:rPr lang="ru-RU" sz="1200" dirty="0">
                          <a:effectLst/>
                        </a:rPr>
                        <a:t> Евгения Андреевна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 Замена уличных фонарей по ул.Кирова,  д. № 48,52, 57;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 Установлена  детская площадка в мкр. Шанхай и БЖД.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95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Горлова Людмила Геннадьевна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Жилпосёлок - снос развалившихся строений.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Установлены игровые формы.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666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Воробьев Алексей Геннадьевич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 Строительство тротуара от дома № 35А через двор дома № 42 по ул. Караваева (100 метров).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666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Гладков Владимир Васильевич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Заменены водоразборные колонки: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1.	Ул. Белорецкая, д.2, 79.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2.	Ул. 8. Марта, д.44,33.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666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Маланичева Татьяна Анатольевна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 Уличное освещение восстановлено по всему избирательному округу.</a:t>
                      </a:r>
                      <a:endParaRPr lang="ru-RU" sz="11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 Спил сухих тополей, ул.Пушкина, 35-37.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95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Анохин Сергей Анатольевич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smtClean="0">
                          <a:effectLst/>
                        </a:rPr>
                        <a:t>Обустройство </a:t>
                      </a:r>
                      <a:r>
                        <a:rPr lang="ru-RU" sz="1200" dirty="0">
                          <a:effectLst/>
                        </a:rPr>
                        <a:t>искусственными неровностями - «лежачими полицейскими» - ул. </a:t>
                      </a:r>
                      <a:r>
                        <a:rPr lang="ru-RU" sz="1200" dirty="0" err="1" smtClean="0">
                          <a:effectLst/>
                        </a:rPr>
                        <a:t>Дм.Тараканова</a:t>
                      </a:r>
                      <a:r>
                        <a:rPr lang="ru-RU" sz="1200" dirty="0" smtClean="0">
                          <a:effectLst/>
                        </a:rPr>
                        <a:t>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smtClean="0">
                          <a:effectLst/>
                        </a:rPr>
                        <a:t> Подсыпка ул. Зеленой;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baseline="0" dirty="0" smtClean="0">
                          <a:effectLst/>
                        </a:rPr>
                        <a:t> Восстановление освещения</a:t>
                      </a:r>
                      <a:r>
                        <a:rPr lang="ru-RU" sz="1200" dirty="0" smtClean="0">
                          <a:effectLst/>
                        </a:rPr>
                        <a:t>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95536" y="5805264"/>
            <a:ext cx="82809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Вопрос по перечню исполнения наказов избирателей депутатов Совета депутатов Катав-Ивановского городского поселения третьего созыва за 2019 г. рассмотрен на очередном заседании Совета депутатов 27 ноября 2019 г.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506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4343985"/>
              </p:ext>
            </p:extLst>
          </p:nvPr>
        </p:nvGraphicFramePr>
        <p:xfrm>
          <a:off x="827584" y="1268760"/>
          <a:ext cx="7632848" cy="5055922"/>
        </p:xfrm>
        <a:graphic>
          <a:graphicData uri="http://schemas.openxmlformats.org/drawingml/2006/table">
            <a:tbl>
              <a:tblPr/>
              <a:tblGrid>
                <a:gridCol w="1064067"/>
                <a:gridCol w="3810262"/>
                <a:gridCol w="1534383"/>
                <a:gridCol w="1224136"/>
              </a:tblGrid>
              <a:tr h="10430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№ 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п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/</a:t>
                      </a:r>
                      <a:r>
                        <a:rPr lang="ru-RU" sz="12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п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ФИО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Написано заявление о передаче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голоса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Явка на заседание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Захарова Наталья Юрьевна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Мельникова Светлана Васильевна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Сизганова Наталья Николаевна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Юрина Елена Сергеевна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21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Киселева Елена Константиновна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6</a:t>
                      </a:r>
                      <a:endParaRPr lang="ru-RU" sz="1200" b="1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Бисярин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 Александр Николаевич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Еремин Валерий Александрович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8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Иванов Максим Владимирович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Федосеева Галина Филипповна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Горлова Людмила Геннадьевна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Шерстобитова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 Евгения Андреевна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Гладков Владимир Васильевич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2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9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Маланичева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 Татьяна Анатольевна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7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14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Забродин Николай Васильевич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0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7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15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Aharoni"/>
                        </a:rPr>
                        <a:t>Анохин Сергей Анатольевич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  <a:endParaRPr lang="ru-RU" sz="12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27584" y="404664"/>
            <a:ext cx="77048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</a:rPr>
              <a:t>Депутатская дисциплина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9392"/>
            <a:ext cx="5543622" cy="36975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79" y="3118410"/>
            <a:ext cx="5685399" cy="379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02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постоянных депутатских комиссий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0124099"/>
              </p:ext>
            </p:extLst>
          </p:nvPr>
        </p:nvGraphicFramePr>
        <p:xfrm>
          <a:off x="755576" y="1459432"/>
          <a:ext cx="8064896" cy="4171674"/>
        </p:xfrm>
        <a:graphic>
          <a:graphicData uri="http://schemas.openxmlformats.org/drawingml/2006/table">
            <a:tbl>
              <a:tblPr/>
              <a:tblGrid>
                <a:gridCol w="3168352"/>
                <a:gridCol w="1800200"/>
                <a:gridCol w="1224136"/>
                <a:gridCol w="1872208"/>
              </a:tblGrid>
              <a:tr h="66566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Название ПДК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Председатель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Количество заседаний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Количеств рассматриваемых </a:t>
                      </a:r>
                      <a:r>
                        <a:rPr lang="ru-RU" sz="105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вопросов</a:t>
                      </a:r>
                      <a:endParaRPr lang="ru-RU" sz="10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8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 по законодательству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Федосеева Г.Ф.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12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30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Финансово –бюджетная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Киселёва Е.К.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11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68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5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</a:t>
                      </a: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 по коммунальному хозяйству, строительству, промышленности, ГО и </a:t>
                      </a: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ЧС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Гладков В.В.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56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 по  социальной политике 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Юрина Е.С.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10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25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106" marR="6310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05" y="1124744"/>
            <a:ext cx="9144000" cy="4590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90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депутатских комиссиях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077132"/>
              </p:ext>
            </p:extLst>
          </p:nvPr>
        </p:nvGraphicFramePr>
        <p:xfrm>
          <a:off x="683568" y="908721"/>
          <a:ext cx="7632847" cy="5888736"/>
        </p:xfrm>
        <a:graphic>
          <a:graphicData uri="http://schemas.openxmlformats.org/drawingml/2006/table">
            <a:tbl>
              <a:tblPr/>
              <a:tblGrid>
                <a:gridCol w="2165770"/>
                <a:gridCol w="1787256"/>
                <a:gridCol w="1975749"/>
                <a:gridCol w="1704072"/>
              </a:tblGrid>
              <a:tr h="7241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Название ПДК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Председатель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Член комиссии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Работа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в депутатских комиссиях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56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 по законодательству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Федосеева Г.Ф.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Еремин В.А.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Шерстобитова Е.А.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Анохин С.А.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Горлова Л.Г.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Иванов М.В.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11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99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Финансово –бюджетная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Киселёва Е.К.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Федосеева Г.Ф.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Гладков В.В.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Сизганова Н.Н.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Маланичева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 Т.А.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7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spc="5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 по коммунальному хозяйству, строительству, промышленности, ГО и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ЧС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Гладков В.В.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Бисярин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А.Н.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Иванов М.В.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Забродин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 Н.В.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2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3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6146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Комиссия по  социальной политике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Юрина Е.С.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Маланичева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 Т.А.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Захарова Н.Ю.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Мельникова С.В.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Горлова Л.Г.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Шерстобитова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 Е.А.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Забродин Н.В.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8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6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9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0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5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5178" marR="451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219748" cy="34815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0839" y="2924944"/>
            <a:ext cx="6053912" cy="4037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384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120" y="692696"/>
            <a:ext cx="7952312" cy="51845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3568" y="6093296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На контроле: 23 обращения.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90121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56845" cy="357301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0577" y="3068960"/>
            <a:ext cx="5638493" cy="376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18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Совет депутатов третьего созыва                          (2015-2020г.г.)</a:t>
            </a:r>
            <a:b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u="sng" dirty="0" smtClean="0"/>
              <a:t>Совет депутатов - представительный орган;</a:t>
            </a:r>
          </a:p>
          <a:p>
            <a:pPr algn="ctr"/>
            <a:r>
              <a:rPr lang="ru-RU" sz="3600" u="sng" dirty="0" smtClean="0"/>
              <a:t>Глава города - высшее должностное лицо;</a:t>
            </a:r>
          </a:p>
          <a:p>
            <a:pPr algn="ctr"/>
            <a:r>
              <a:rPr lang="ru-RU" sz="3600" u="sng" dirty="0" smtClean="0"/>
              <a:t>Администрация города - исполнительно-распорядительный орган.</a:t>
            </a:r>
            <a:endParaRPr lang="ru-RU" sz="3600" u="sng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79635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Тематика обращений граждан в                 Совет депутатов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290867"/>
              </p:ext>
            </p:extLst>
          </p:nvPr>
        </p:nvGraphicFramePr>
        <p:xfrm>
          <a:off x="755576" y="1772816"/>
          <a:ext cx="7776864" cy="4464493"/>
        </p:xfrm>
        <a:graphic>
          <a:graphicData uri="http://schemas.openxmlformats.org/drawingml/2006/table">
            <a:tbl>
              <a:tblPr/>
              <a:tblGrid>
                <a:gridCol w="3888432"/>
                <a:gridCol w="3888432"/>
              </a:tblGrid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b="1" dirty="0">
                        <a:solidFill>
                          <a:srgbClr val="000000"/>
                        </a:solidFill>
                        <a:latin typeface="Book Antiqua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2019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9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Строительство, транспорт, связь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9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Труд и зарплата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Культура и спорт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Образование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3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ЖКХ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36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Соцзащита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5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З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дравоохранение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10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64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Иные</a:t>
                      </a:r>
                      <a:endParaRPr lang="ru-RU" sz="11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Book Antiqua"/>
                          <a:ea typeface="Calibri"/>
                          <a:cs typeface="Times New Roman"/>
                        </a:rPr>
                        <a:t>16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857483"/>
            <a:ext cx="9144000" cy="4686277"/>
          </a:xfrm>
        </p:spPr>
      </p:pic>
    </p:spTree>
    <p:extLst>
      <p:ext uri="{BB962C8B-B14F-4D97-AF65-F5344CB8AC3E}">
        <p14:creationId xmlns:p14="http://schemas.microsoft.com/office/powerpoint/2010/main" val="2659361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954" y="1"/>
            <a:ext cx="7886700" cy="76470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Награждения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764704"/>
            <a:ext cx="8712968" cy="435133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 smtClean="0"/>
              <a:t>Награждено: 55 человек</a:t>
            </a:r>
          </a:p>
          <a:p>
            <a:pPr marL="0" indent="0">
              <a:buNone/>
            </a:pPr>
            <a:r>
              <a:rPr lang="ru-RU" sz="3600" b="1" dirty="0" smtClean="0"/>
              <a:t>Почётной Грамотой Совета депутатов: 22</a:t>
            </a:r>
          </a:p>
          <a:p>
            <a:pPr marL="0" indent="0">
              <a:buNone/>
            </a:pPr>
            <a:r>
              <a:rPr lang="ru-RU" sz="3600" b="1" dirty="0" smtClean="0"/>
              <a:t>Благодарственным письмом Совета депутатов: 33</a:t>
            </a:r>
          </a:p>
          <a:p>
            <a:pPr marL="0" indent="0">
              <a:buNone/>
            </a:pPr>
            <a:endParaRPr lang="ru-RU" sz="3600" b="1" dirty="0" smtClean="0"/>
          </a:p>
          <a:p>
            <a:pPr marL="0" indent="0">
              <a:buNone/>
            </a:pPr>
            <a:r>
              <a:rPr lang="ru-RU" sz="3600" b="1" dirty="0" smtClean="0"/>
              <a:t>Израсходована </a:t>
            </a:r>
          </a:p>
          <a:p>
            <a:pPr marL="0" indent="0">
              <a:buNone/>
            </a:pPr>
            <a:r>
              <a:rPr lang="ru-RU" sz="3600" b="1" dirty="0" smtClean="0"/>
              <a:t>сумма : </a:t>
            </a:r>
          </a:p>
          <a:p>
            <a:pPr marL="0" indent="0">
              <a:buNone/>
            </a:pPr>
            <a:r>
              <a:rPr lang="ru-RU" sz="3600" b="1" dirty="0" smtClean="0"/>
              <a:t>115 500 руб.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2852936"/>
            <a:ext cx="5292080" cy="38050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143"/>
            <a:ext cx="5219063" cy="3789040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3632" y="2348880"/>
            <a:ext cx="5458184" cy="4509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560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377687"/>
            <a:ext cx="9144793" cy="610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386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27687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3200" b="1" dirty="0">
                <a:solidFill>
                  <a:srgbClr val="FF0000"/>
                </a:solidFill>
              </a:rPr>
              <a:t/>
            </a:r>
            <a:br>
              <a:rPr lang="ru-RU" sz="32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Присвоено звание </a:t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«Почётный гражданин </a:t>
            </a:r>
            <a:b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Катав-Ивановского городского поселения»: </a:t>
            </a:r>
            <a:r>
              <a:rPr lang="ru-RU" sz="36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u="sng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Куликовой Вере Владимировне</a:t>
            </a:r>
            <a:br>
              <a:rPr lang="ru-RU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u="sng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Награждена Народной медалью «Благодарность земляков»:</a:t>
            </a:r>
            <a:b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Ренова</a:t>
            </a:r>
            <a:r>
              <a:rPr lang="ru-RU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Борисовна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7008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u="sng" dirty="0" smtClean="0"/>
              <a:t/>
            </a:r>
            <a:br>
              <a:rPr lang="ru-RU" u="sng" dirty="0" smtClean="0"/>
            </a:b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97" y="0"/>
            <a:ext cx="914479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507288" cy="5616624"/>
          </a:xfrm>
        </p:spPr>
        <p:txBody>
          <a:bodyPr>
            <a:noAutofit/>
          </a:bodyPr>
          <a:lstStyle/>
          <a:p>
            <a:pPr marL="514350" indent="-514350" algn="just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Депутатам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городского Совета депутатов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               Катав-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Ивановска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организовать мобилизационную работу на избирательных округах по голосованию 22 апреля 2020 года по внесению поправок в Конституцию Российской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Федерации.</a:t>
            </a:r>
          </a:p>
          <a:p>
            <a:pPr marL="514350" indent="-514350" algn="just">
              <a:buAutoNum type="arabicPeriod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Обеспечить гарантии равных избирательных прав гражданам при проведении  выборов депутатов в Совет депутатов   Катав-Ивановского городского поселения по всем избирательным округам                     (13 сентября 2020 года);</a:t>
            </a:r>
          </a:p>
          <a:p>
            <a:pPr marL="514350" indent="-51435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Депутатскому корпусу Катав-Ивановска активнее работать на избирательных округах; в заседаниях профильных депутатских комиссий;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Проводить среди населения информационную работу по разъяснению принятого Советом депутатов местного законодательства;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В избирательных округах эффективно выстраивать работу с депутатами из Собрания депутатов муниципалитета по исполнению наказов граждан; 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Постоянно осуществлять депутатский контроль за расходованием бюджетных средств, а также за качеством выполнения сезонных работ по уборке города и благоустройству Администрацией города, за переданными полномочиями муниципалитету. </a:t>
            </a:r>
          </a:p>
          <a:p>
            <a:pPr marL="514350" indent="-51435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31840" y="260648"/>
            <a:ext cx="239450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ВЫВОДЫ: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52534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3.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Депутатскому корпусу Катав-Ивановска активнее работать на избирательных округах с населением; в заседаниях профильных депутатских комиссий;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В избирательных округах эффективно выстраивать работу с депутатами из Собрания депутатов муниципалитета по исполнению наказов граждан; </a:t>
            </a:r>
          </a:p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Постоянно осуществлять депутатский контроль за расходованием бюджетных средств, а также за качеством выполнения Администрацией города сезонных работ по уборке города и благоустройству за переданными полномочиями муниципалитету.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2420888"/>
            <a:ext cx="800105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за внимание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!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187624" y="188640"/>
            <a:ext cx="65527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Депутатский корпус: </a:t>
            </a:r>
            <a:b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16 депутатов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0448" y="1825625"/>
            <a:ext cx="6563104" cy="43513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0648"/>
            <a:ext cx="8457453" cy="592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34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Принятие правовых актов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3453152"/>
              </p:ext>
            </p:extLst>
          </p:nvPr>
        </p:nvGraphicFramePr>
        <p:xfrm>
          <a:off x="611560" y="1628802"/>
          <a:ext cx="8136904" cy="4392486"/>
        </p:xfrm>
        <a:graphic>
          <a:graphicData uri="http://schemas.openxmlformats.org/drawingml/2006/table">
            <a:tbl>
              <a:tblPr/>
              <a:tblGrid>
                <a:gridCol w="2304256"/>
                <a:gridCol w="1224136"/>
                <a:gridCol w="1296144"/>
                <a:gridCol w="1600430"/>
                <a:gridCol w="1711938"/>
              </a:tblGrid>
              <a:tr h="732081">
                <a:tc>
                  <a:txBody>
                    <a:bodyPr/>
                    <a:lstStyle/>
                    <a:p>
                      <a:pPr marL="68580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2016 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2017 г.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2018 г.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85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2019 г.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Принято Решений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116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101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85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Проведено заседаний: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- очередных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- внеочередных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208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Проведено Публичных слушаний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2863302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7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/>
            </a:r>
            <a:br>
              <a:rPr lang="ru-RU" sz="27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</a:br>
            <a:r>
              <a:rPr lang="ru-RU" sz="27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Тематика вопросов, рассмотренных Советом депутатов третьего созыва г. Катав-Ивановска</a:t>
            </a:r>
            <a:r>
              <a:rPr lang="ru-RU" sz="2800" b="1" dirty="0" smtClean="0">
                <a:ea typeface="Calibri"/>
                <a:cs typeface="Times New Roman"/>
              </a:rPr>
              <a:t/>
            </a:r>
            <a:br>
              <a:rPr lang="ru-RU" sz="2800" b="1" dirty="0" smtClean="0">
                <a:ea typeface="Calibri"/>
                <a:cs typeface="Times New Roman"/>
              </a:rPr>
            </a:br>
            <a:endParaRPr lang="ru-RU" b="1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4486454"/>
              </p:ext>
            </p:extLst>
          </p:nvPr>
        </p:nvGraphicFramePr>
        <p:xfrm>
          <a:off x="539554" y="1591406"/>
          <a:ext cx="8208910" cy="4526706"/>
        </p:xfrm>
        <a:graphic>
          <a:graphicData uri="http://schemas.openxmlformats.org/drawingml/2006/table">
            <a:tbl>
              <a:tblPr/>
              <a:tblGrid>
                <a:gridCol w="4824534"/>
                <a:gridCol w="576064"/>
                <a:gridCol w="576064"/>
                <a:gridCol w="720080"/>
                <a:gridCol w="697213"/>
                <a:gridCol w="814955"/>
              </a:tblGrid>
              <a:tr h="158271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Тематика вопросов, рассмотренных Советом депутатов третьего созыва г. Катав-Ивановска: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2015    год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2016 год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2017    год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2018                    год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2019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год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5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Изменение Устава, утверждение Положений и изменений к ним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20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31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20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2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Бюджетное регулирование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2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Реализация городских целевых программ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5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Муниципальная собственность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5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Социальная </a:t>
                      </a: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политика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26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25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5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Контроль за исполнением вопросов местного значения, отчёты о деятельности</a:t>
                      </a:r>
                      <a:endParaRPr lang="ru-RU" sz="1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5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Организационные и </a:t>
                      </a:r>
                      <a:r>
                        <a:rPr lang="ru-RU" sz="1400" b="1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другие вопросы, согласно полномочий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000" b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000" b="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solidFill>
                            <a:srgbClr val="FF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400" b="1" dirty="0">
                        <a:solidFill>
                          <a:srgbClr val="FF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9985" marR="59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77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56" y="404664"/>
            <a:ext cx="7886700" cy="104765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 наказов избирателей депутатам Совета депутатов                           Катав-Ивановского городского поселения третьего созыва за 2019 год. 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3613239"/>
              </p:ext>
            </p:extLst>
          </p:nvPr>
        </p:nvGraphicFramePr>
        <p:xfrm>
          <a:off x="594056" y="1844826"/>
          <a:ext cx="8082400" cy="44577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1174"/>
                <a:gridCol w="2321261"/>
                <a:gridCol w="4469965"/>
              </a:tblGrid>
              <a:tr h="7624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№ избирательного округа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Ф.И.О.  депутата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Выполненный наказ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829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Захарова Наталья Юрьевна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- Обустройство искусственными неровностями -«лежачими полицейскими» -  ул. Дм.Тараканова.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5414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Мельникова</a:t>
                      </a:r>
                      <a:r>
                        <a:rPr lang="ru-RU" sz="1200" baseline="0" dirty="0" smtClean="0">
                          <a:effectLst/>
                        </a:rPr>
                        <a:t> Светлана Васильевна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- 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r>
                        <a:rPr lang="ru-RU" sz="1200" dirty="0" smtClean="0">
                          <a:effectLst/>
                        </a:rPr>
                        <a:t>Установка светильников по ул. Карла Маркса.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165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Сизганова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Наталия Николаевна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Подсыпка дорог: от  д. 55 ул. </a:t>
                      </a:r>
                      <a:r>
                        <a:rPr lang="ru-RU" sz="1200" dirty="0" err="1">
                          <a:effectLst/>
                        </a:rPr>
                        <a:t>Подлесная</a:t>
                      </a:r>
                      <a:r>
                        <a:rPr lang="ru-RU" sz="1200" dirty="0">
                          <a:effectLst/>
                        </a:rPr>
                        <a:t>  до д. 70, ул. </a:t>
                      </a:r>
                      <a:r>
                        <a:rPr lang="ru-RU" sz="1200" dirty="0" err="1">
                          <a:effectLst/>
                        </a:rPr>
                        <a:t>Подлесная</a:t>
                      </a:r>
                      <a:r>
                        <a:rPr lang="ru-RU" sz="1200" dirty="0">
                          <a:effectLst/>
                        </a:rPr>
                        <a:t>;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- Ремонт </a:t>
                      </a:r>
                      <a:r>
                        <a:rPr lang="ru-RU" sz="1200" dirty="0">
                          <a:effectLst/>
                        </a:rPr>
                        <a:t>автодороги от ЗАО «Смарт» до спортшколы.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101658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4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Забродин Николай Васильевич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Установка </a:t>
                      </a:r>
                      <a:r>
                        <a:rPr lang="ru-RU" sz="1200" dirty="0" smtClean="0">
                          <a:effectLst/>
                        </a:rPr>
                        <a:t>искусственных неровностей </a:t>
                      </a:r>
                      <a:r>
                        <a:rPr lang="ru-RU" sz="1200" dirty="0">
                          <a:effectLst/>
                        </a:rPr>
                        <a:t>по ул. </a:t>
                      </a:r>
                      <a:r>
                        <a:rPr lang="ru-RU" sz="1200" dirty="0" err="1">
                          <a:effectLst/>
                        </a:rPr>
                        <a:t>Усть-Катавская</a:t>
                      </a:r>
                      <a:r>
                        <a:rPr lang="ru-RU" sz="1200" dirty="0">
                          <a:effectLst/>
                        </a:rPr>
                        <a:t>;</a:t>
                      </a:r>
                      <a:endParaRPr lang="ru-RU" sz="1100" dirty="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Освещение </a:t>
                      </a:r>
                      <a:r>
                        <a:rPr lang="ru-RU" sz="1200" dirty="0" err="1">
                          <a:effectLst/>
                        </a:rPr>
                        <a:t>Срытного</a:t>
                      </a:r>
                      <a:r>
                        <a:rPr lang="ru-RU" sz="1200" dirty="0">
                          <a:effectLst/>
                        </a:rPr>
                        <a:t>  моста и дороги вдоль скалы  на </a:t>
                      </a:r>
                      <a:r>
                        <a:rPr lang="ru-RU" sz="1200" dirty="0" err="1">
                          <a:effectLst/>
                        </a:rPr>
                        <a:t>Колышкино</a:t>
                      </a:r>
                      <a:r>
                        <a:rPr lang="ru-RU" sz="1200" dirty="0">
                          <a:effectLst/>
                        </a:rPr>
                        <a:t>, в 2019 году разработана ПСД, сумма 1872,0 тыс. руб. запланирована на 2020 год.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624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Юрина Елена Сергеевна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</a:rPr>
                        <a:t>- Проведены работ по расширению и углублению водоотводных </a:t>
                      </a:r>
                      <a:r>
                        <a:rPr lang="ru-RU" sz="1200" dirty="0" smtClean="0">
                          <a:effectLst/>
                        </a:rPr>
                        <a:t>канав и восстановлению трубы, </a:t>
                      </a:r>
                      <a:r>
                        <a:rPr lang="ru-RU" sz="1200" dirty="0">
                          <a:effectLst/>
                        </a:rPr>
                        <a:t>проходящей через переулок, ул.Ст.Разина,134-136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6254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2692</TotalTime>
  <Words>1155</Words>
  <Application>Microsoft Office PowerPoint</Application>
  <PresentationFormat>Экран (4:3)</PresentationFormat>
  <Paragraphs>341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6" baseType="lpstr">
      <vt:lpstr>Aharoni</vt:lpstr>
      <vt:lpstr>Arial</vt:lpstr>
      <vt:lpstr>Book Antiqua</vt:lpstr>
      <vt:lpstr>Calibri</vt:lpstr>
      <vt:lpstr>Calibri Light</vt:lpstr>
      <vt:lpstr>Times New Roman</vt:lpstr>
      <vt:lpstr>Тема Office</vt:lpstr>
      <vt:lpstr>                                             Отчёт о деятельности  Совета депутатов  третьего созыва  Катав-Ивановского  городского поселения  за 2019 год</vt:lpstr>
      <vt:lpstr>  Совет депутатов третьего созыва                          (2015-2020г.г.) </vt:lpstr>
      <vt:lpstr>Презентация PowerPoint</vt:lpstr>
      <vt:lpstr>Презентация PowerPoint</vt:lpstr>
      <vt:lpstr>Принятие правовых актов</vt:lpstr>
      <vt:lpstr>Презентация PowerPoint</vt:lpstr>
      <vt:lpstr> Тематика вопросов, рассмотренных Советом депутатов третьего созыва г. Катав-Ивановска </vt:lpstr>
      <vt:lpstr>Презентация PowerPoint</vt:lpstr>
      <vt:lpstr>Исполнение  наказов избирателей депутатам Совета депутатов                           Катав-Ивановского городского поселения третьего созыва за 2019 год. </vt:lpstr>
      <vt:lpstr>Презентация PowerPoint</vt:lpstr>
      <vt:lpstr>Презентация PowerPoint</vt:lpstr>
      <vt:lpstr>Презентация PowerPoint</vt:lpstr>
      <vt:lpstr>Презентация PowerPoint</vt:lpstr>
      <vt:lpstr> Работа постоянных депутатских комиссий          </vt:lpstr>
      <vt:lpstr>Презентация PowerPoint</vt:lpstr>
      <vt:lpstr>Работа в депутатских комиссиях</vt:lpstr>
      <vt:lpstr>Презентация PowerPoint</vt:lpstr>
      <vt:lpstr>Презентация PowerPoint</vt:lpstr>
      <vt:lpstr>Презентация PowerPoint</vt:lpstr>
      <vt:lpstr>Тематика обращений граждан в                 Совет депутатов</vt:lpstr>
      <vt:lpstr>Презентация PowerPoint</vt:lpstr>
      <vt:lpstr>Награждения</vt:lpstr>
      <vt:lpstr>Презентация PowerPoint</vt:lpstr>
      <vt:lpstr>Презентация PowerPoint</vt:lpstr>
      <vt:lpstr>        Присвоено звание  «Почётный гражданин  Катав-Ивановского городского поселения»:  Куликовой Вере Владимировне  Награждена Народной медалью «Благодарность земляков»: Ренова Наталья Борисовна</vt:lpstr>
      <vt:lpstr>  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Отчёт о деятельности  Совета депутатов  третьего созыва  Катав-Ивановского  городского поселения  за 2016 год.</dc:title>
  <dc:creator>Worker</dc:creator>
  <cp:lastModifiedBy>Данеева Ксения Николаевна</cp:lastModifiedBy>
  <cp:revision>218</cp:revision>
  <cp:lastPrinted>2020-03-23T05:03:25Z</cp:lastPrinted>
  <dcterms:created xsi:type="dcterms:W3CDTF">2017-04-11T08:27:51Z</dcterms:created>
  <dcterms:modified xsi:type="dcterms:W3CDTF">2020-03-25T06:59:59Z</dcterms:modified>
</cp:coreProperties>
</file>